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8"/>
  </p:notesMasterIdLst>
  <p:sldIdLst>
    <p:sldId id="257" r:id="rId2"/>
    <p:sldId id="262" r:id="rId3"/>
    <p:sldId id="278" r:id="rId4"/>
    <p:sldId id="280" r:id="rId5"/>
    <p:sldId id="268" r:id="rId6"/>
    <p:sldId id="269" r:id="rId7"/>
    <p:sldId id="270" r:id="rId8"/>
    <p:sldId id="271" r:id="rId9"/>
    <p:sldId id="281" r:id="rId10"/>
    <p:sldId id="272" r:id="rId11"/>
    <p:sldId id="282" r:id="rId12"/>
    <p:sldId id="273" r:id="rId13"/>
    <p:sldId id="274" r:id="rId14"/>
    <p:sldId id="277" r:id="rId15"/>
    <p:sldId id="266" r:id="rId16"/>
    <p:sldId id="267" r:id="rId17"/>
  </p:sldIdLst>
  <p:sldSz cx="9144000" cy="5143500" type="screen16x9"/>
  <p:notesSz cx="6858000" cy="9144000"/>
  <p:defaultTextStyle>
    <a:defPPr>
      <a:defRPr lang="en-US"/>
    </a:defPPr>
    <a:lvl1pPr algn="l" defTabSz="684213" rtl="0" eaLnBrk="0" fontAlgn="base" hangingPunct="0">
      <a:spcBef>
        <a:spcPct val="0"/>
      </a:spcBef>
      <a:spcAft>
        <a:spcPct val="0"/>
      </a:spcAft>
      <a:defRPr sz="1300" kern="1200">
        <a:solidFill>
          <a:schemeClr val="tx1"/>
        </a:solidFill>
        <a:latin typeface="Arial" charset="0"/>
        <a:ea typeface="+mn-ea"/>
        <a:cs typeface="+mn-cs"/>
      </a:defRPr>
    </a:lvl1pPr>
    <a:lvl2pPr marL="341313" indent="115888" algn="l" defTabSz="684213" rtl="0" eaLnBrk="0" fontAlgn="base" hangingPunct="0">
      <a:spcBef>
        <a:spcPct val="0"/>
      </a:spcBef>
      <a:spcAft>
        <a:spcPct val="0"/>
      </a:spcAft>
      <a:defRPr sz="1300" kern="1200">
        <a:solidFill>
          <a:schemeClr val="tx1"/>
        </a:solidFill>
        <a:latin typeface="Arial" charset="0"/>
        <a:ea typeface="+mn-ea"/>
        <a:cs typeface="+mn-cs"/>
      </a:defRPr>
    </a:lvl2pPr>
    <a:lvl3pPr marL="684213" indent="230188" algn="l" defTabSz="684213" rtl="0" eaLnBrk="0" fontAlgn="base" hangingPunct="0">
      <a:spcBef>
        <a:spcPct val="0"/>
      </a:spcBef>
      <a:spcAft>
        <a:spcPct val="0"/>
      </a:spcAft>
      <a:defRPr sz="1300" kern="1200">
        <a:solidFill>
          <a:schemeClr val="tx1"/>
        </a:solidFill>
        <a:latin typeface="Arial" charset="0"/>
        <a:ea typeface="+mn-ea"/>
        <a:cs typeface="+mn-cs"/>
      </a:defRPr>
    </a:lvl3pPr>
    <a:lvl4pPr marL="1027113" indent="344488" algn="l" defTabSz="684213" rtl="0" eaLnBrk="0" fontAlgn="base" hangingPunct="0">
      <a:spcBef>
        <a:spcPct val="0"/>
      </a:spcBef>
      <a:spcAft>
        <a:spcPct val="0"/>
      </a:spcAft>
      <a:defRPr sz="1300" kern="1200">
        <a:solidFill>
          <a:schemeClr val="tx1"/>
        </a:solidFill>
        <a:latin typeface="Arial" charset="0"/>
        <a:ea typeface="+mn-ea"/>
        <a:cs typeface="+mn-cs"/>
      </a:defRPr>
    </a:lvl4pPr>
    <a:lvl5pPr marL="1370013" indent="458788" algn="l" defTabSz="684213" rtl="0" eaLnBrk="0" fontAlgn="base" hangingPunct="0">
      <a:spcBef>
        <a:spcPct val="0"/>
      </a:spcBef>
      <a:spcAft>
        <a:spcPct val="0"/>
      </a:spcAft>
      <a:defRPr sz="13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300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1300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1300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1300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cklin, Paul" initials="MP" lastIdx="1" clrIdx="0">
    <p:extLst>
      <p:ext uri="{19B8F6BF-5375-455C-9EA6-DF929625EA0E}">
        <p15:presenceInfo xmlns:p15="http://schemas.microsoft.com/office/powerpoint/2012/main" userId="S-1-5-21-1085031214-1292428093-527237240-181958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4336"/>
    <a:srgbClr val="FF9800"/>
    <a:srgbClr val="4CAF50"/>
    <a:srgbClr val="61899E"/>
    <a:srgbClr val="0000FF"/>
    <a:srgbClr val="990000"/>
    <a:srgbClr val="006297"/>
    <a:srgbClr val="DC8722"/>
    <a:srgbClr val="F2BE48"/>
    <a:srgbClr val="A805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72320" autoAdjust="0"/>
  </p:normalViewPr>
  <p:slideViewPr>
    <p:cSldViewPr snapToGrid="0" snapToObjects="1" showGuides="1">
      <p:cViewPr>
        <p:scale>
          <a:sx n="100" d="100"/>
          <a:sy n="100" d="100"/>
        </p:scale>
        <p:origin x="225" y="-65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 showGuides="1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1-11T09:26:46.678" idx="1">
    <p:pos x="10" y="10"/>
    <p:text>Here's where we would splice in Drew's previous video</p:text>
    <p:extLst>
      <p:ext uri="{C676402C-5697-4E1C-873F-D02D1690AC5C}">
        <p15:threadingInfo xmlns:p15="http://schemas.microsoft.com/office/powerpoint/2012/main" timeZoneBias="30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defTabSz="685783" eaLnBrk="1" fontAlgn="auto" hangingPunct="1">
              <a:spcBef>
                <a:spcPts val="0"/>
              </a:spcBef>
              <a:spcAft>
                <a:spcPts val="0"/>
              </a:spcAft>
              <a:defRPr sz="1200" dirty="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defTabSz="685783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1AAC7D5A-5852-7B44-B6BB-275DC4399E67}" type="datetimeFigureOut">
              <a:rPr lang="en-US"/>
              <a:pPr>
                <a:defRPr/>
              </a:pPr>
              <a:t>11/24/2019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defTabSz="685783" eaLnBrk="1" fontAlgn="auto" hangingPunct="1">
              <a:spcBef>
                <a:spcPts val="0"/>
              </a:spcBef>
              <a:spcAft>
                <a:spcPts val="0"/>
              </a:spcAft>
              <a:defRPr sz="1200" dirty="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defTabSz="685783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87803193-FCA0-6748-8BD4-F29C990F53A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094314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684213" rtl="0" fontAlgn="base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1313" algn="l" defTabSz="684213" rtl="0" fontAlgn="base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4213" algn="l" defTabSz="684213" rtl="0" fontAlgn="base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7113" algn="l" defTabSz="684213" rtl="0" fontAlgn="base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0013" algn="l" defTabSz="684213" rtl="0" fontAlgn="base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457" algn="l" defTabSz="68578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348" algn="l" defTabSz="68578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240" algn="l" defTabSz="68578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132" algn="l" defTabSz="68578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57200"/>
            <a:ext cx="8229600" cy="1828800"/>
          </a:xfrm>
        </p:spPr>
        <p:txBody>
          <a:bodyPr lIns="0" rIns="0" anchor="ctr"/>
          <a:lstStyle>
            <a:lvl1pPr algn="ctr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8" name="TextBox 7"/>
          <p:cNvSpPr txBox="1">
            <a:spLocks noChangeArrowheads="1"/>
          </p:cNvSpPr>
          <p:nvPr userDrawn="1"/>
        </p:nvSpPr>
        <p:spPr bwMode="auto">
          <a:xfrm>
            <a:off x="1828800" y="3212436"/>
            <a:ext cx="5486400" cy="731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 i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rPr>
              <a:t>PhysiCell Project</a:t>
            </a:r>
          </a:p>
        </p:txBody>
      </p:sp>
      <p:sp>
        <p:nvSpPr>
          <p:cNvPr id="24" name="Text Placeholder 17"/>
          <p:cNvSpPr>
            <a:spLocks noGrp="1"/>
          </p:cNvSpPr>
          <p:nvPr>
            <p:ph type="body" sz="quarter" idx="12" hasCustomPrompt="1"/>
          </p:nvPr>
        </p:nvSpPr>
        <p:spPr>
          <a:xfrm>
            <a:off x="1828800" y="2663796"/>
            <a:ext cx="5486400" cy="548640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2400" b="0">
                <a:solidFill>
                  <a:srgbClr val="990000"/>
                </a:solidFill>
              </a:defRPr>
            </a:lvl1pPr>
          </a:lstStyle>
          <a:p>
            <a:pPr lvl="0"/>
            <a:r>
              <a:rPr lang="en-US" dirty="0"/>
              <a:t>Your Name, Ph.D.</a:t>
            </a:r>
          </a:p>
        </p:txBody>
      </p:sp>
      <p:sp>
        <p:nvSpPr>
          <p:cNvPr id="25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828800" y="3950040"/>
            <a:ext cx="5486400" cy="365760"/>
          </a:xfrm>
        </p:spPr>
        <p:txBody>
          <a:bodyPr lIns="0" tIns="0" rIns="0" bIns="0" anchor="ctr"/>
          <a:lstStyle>
            <a:lvl1pPr marL="0" indent="0" algn="ctr">
              <a:buNone/>
              <a:defRPr sz="2000" b="0">
                <a:solidFill>
                  <a:srgbClr val="990000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15151467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only (small tex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86400" y="731520"/>
            <a:ext cx="3657600" cy="374904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055298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only (small tex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731521"/>
            <a:ext cx="3657600" cy="374904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600019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04457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640080"/>
            <a:ext cx="7315200" cy="3200400"/>
          </a:xfrm>
        </p:spPr>
        <p:txBody>
          <a:bodyPr anchor="ctr"/>
          <a:lstStyle>
            <a:lvl1pPr marL="0" indent="0" algn="ctr">
              <a:buNone/>
              <a:defRPr sz="4000" b="1" baseline="0"/>
            </a:lvl1pPr>
            <a:lvl2pPr marL="284162" indent="0">
              <a:buNone/>
              <a:defRPr/>
            </a:lvl2pPr>
            <a:lvl3pPr marL="574675" indent="0">
              <a:buNone/>
              <a:defRPr/>
            </a:lvl3pPr>
            <a:lvl4pPr marL="852487" indent="0">
              <a:buNone/>
              <a:defRPr/>
            </a:lvl4pPr>
            <a:lvl5pPr marL="1143000" indent="0">
              <a:buNone/>
              <a:defRPr/>
            </a:lvl5pPr>
          </a:lstStyle>
          <a:p>
            <a:pPr lvl="0"/>
            <a:r>
              <a:rPr lang="en-US" dirty="0"/>
              <a:t>Insert transition text … </a:t>
            </a:r>
          </a:p>
        </p:txBody>
      </p:sp>
    </p:spTree>
    <p:extLst>
      <p:ext uri="{BB962C8B-B14F-4D97-AF65-F5344CB8AC3E}">
        <p14:creationId xmlns:p14="http://schemas.microsoft.com/office/powerpoint/2010/main" val="2201269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Really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738064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731521"/>
            <a:ext cx="3017520" cy="374904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half" idx="10"/>
          </p:nvPr>
        </p:nvSpPr>
        <p:spPr>
          <a:xfrm>
            <a:off x="3063240" y="731521"/>
            <a:ext cx="3017520" cy="374904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1"/>
          </p:nvPr>
        </p:nvSpPr>
        <p:spPr>
          <a:xfrm>
            <a:off x="6126480" y="731521"/>
            <a:ext cx="3017520" cy="374904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2989293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third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731521"/>
            <a:ext cx="3017520" cy="374904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322431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third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1"/>
          </p:nvPr>
        </p:nvSpPr>
        <p:spPr>
          <a:xfrm>
            <a:off x="6126480" y="731521"/>
            <a:ext cx="3017520" cy="374904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693307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middle thi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731521"/>
            <a:ext cx="3017520" cy="374904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1"/>
          </p:nvPr>
        </p:nvSpPr>
        <p:spPr>
          <a:xfrm>
            <a:off x="6126480" y="731521"/>
            <a:ext cx="3017520" cy="374904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9124488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ddle third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half" idx="10"/>
          </p:nvPr>
        </p:nvSpPr>
        <p:spPr>
          <a:xfrm>
            <a:off x="3063240" y="731521"/>
            <a:ext cx="3017520" cy="374904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047985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182"/>
            <a:ext cx="9144000" cy="73152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51756"/>
            <a:ext cx="9144000" cy="3749040"/>
          </a:xfrm>
        </p:spPr>
        <p:txBody>
          <a:bodyPr lIns="182880" rIns="18288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087894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868680"/>
            <a:ext cx="7772400" cy="2743200"/>
          </a:xfrm>
        </p:spPr>
        <p:txBody>
          <a:bodyPr anchor="ctr"/>
          <a:lstStyle>
            <a:lvl1pPr algn="ctr">
              <a:defRPr sz="45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944614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182"/>
            <a:ext cx="9144000" cy="73152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0" y="751756"/>
            <a:ext cx="9144000" cy="374904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tabLst>
                <a:tab pos="228600" algn="l"/>
                <a:tab pos="457200" algn="l"/>
                <a:tab pos="685800" algn="l"/>
                <a:tab pos="914400" algn="l"/>
                <a:tab pos="1143000" algn="l"/>
                <a:tab pos="1371600" algn="l"/>
                <a:tab pos="1600200" algn="l"/>
              </a:tabLst>
              <a:defRPr sz="1300">
                <a:latin typeface="Courier" pitchFamily="49" charset="0"/>
              </a:defRPr>
            </a:lvl1pPr>
            <a:lvl2pPr marL="171450" indent="0">
              <a:buNone/>
              <a:defRPr sz="1300">
                <a:latin typeface="Courier" pitchFamily="49" charset="0"/>
              </a:defRPr>
            </a:lvl2pPr>
            <a:lvl3pPr marL="346075" indent="0">
              <a:buNone/>
              <a:defRPr sz="1300">
                <a:latin typeface="Courier" pitchFamily="49" charset="0"/>
              </a:defRPr>
            </a:lvl3pPr>
            <a:lvl4pPr marL="512762" indent="0">
              <a:buNone/>
              <a:defRPr sz="1300">
                <a:latin typeface="Courier" pitchFamily="49" charset="0"/>
              </a:defRPr>
            </a:lvl4pPr>
            <a:lvl5pPr marL="685800" indent="0">
              <a:buNone/>
              <a:defRPr sz="1300">
                <a:latin typeface="Courier" pitchFamily="49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9635091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(no tit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0" y="0"/>
            <a:ext cx="9144000" cy="448056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tabLst>
                <a:tab pos="227013" algn="l"/>
                <a:tab pos="460375" algn="l"/>
                <a:tab pos="687388" algn="l"/>
                <a:tab pos="914400" algn="l"/>
                <a:tab pos="1141413" algn="l"/>
                <a:tab pos="1374775" algn="l"/>
                <a:tab pos="1601788" algn="l"/>
              </a:tabLst>
              <a:defRPr sz="1300">
                <a:latin typeface="Courier" pitchFamily="49" charset="0"/>
              </a:defRPr>
            </a:lvl1pPr>
            <a:lvl2pPr marL="171450" indent="0">
              <a:buNone/>
              <a:defRPr sz="1300">
                <a:latin typeface="Courier" pitchFamily="49" charset="0"/>
              </a:defRPr>
            </a:lvl2pPr>
            <a:lvl3pPr marL="346075" indent="0">
              <a:buNone/>
              <a:defRPr sz="1300">
                <a:latin typeface="Courier" pitchFamily="49" charset="0"/>
              </a:defRPr>
            </a:lvl3pPr>
            <a:lvl4pPr marL="512762" indent="0">
              <a:buNone/>
              <a:defRPr sz="1300">
                <a:latin typeface="Courier" pitchFamily="49" charset="0"/>
              </a:defRPr>
            </a:lvl4pPr>
            <a:lvl5pPr marL="685800" indent="0">
              <a:buNone/>
              <a:defRPr sz="1300">
                <a:latin typeface="Courier" pitchFamily="49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5709997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de (full 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0" y="0"/>
            <a:ext cx="9144000" cy="5148072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tabLst>
                <a:tab pos="227013" algn="l"/>
                <a:tab pos="460375" algn="l"/>
                <a:tab pos="687388" algn="l"/>
                <a:tab pos="914400" algn="l"/>
                <a:tab pos="1141413" algn="l"/>
                <a:tab pos="1374775" algn="l"/>
              </a:tabLst>
              <a:defRPr sz="1300">
                <a:latin typeface="Courier" pitchFamily="49" charset="0"/>
              </a:defRPr>
            </a:lvl1pPr>
            <a:lvl2pPr marL="171450" indent="0">
              <a:buNone/>
              <a:defRPr sz="1300">
                <a:latin typeface="Courier" pitchFamily="49" charset="0"/>
              </a:defRPr>
            </a:lvl2pPr>
            <a:lvl3pPr marL="346075" indent="0">
              <a:buNone/>
              <a:defRPr sz="1300">
                <a:latin typeface="Courier" pitchFamily="49" charset="0"/>
              </a:defRPr>
            </a:lvl3pPr>
            <a:lvl4pPr marL="512762" indent="0">
              <a:buNone/>
              <a:defRPr sz="1300">
                <a:latin typeface="Courier" pitchFamily="49" charset="0"/>
              </a:defRPr>
            </a:lvl4pPr>
            <a:lvl5pPr marL="685800" indent="0">
              <a:buNone/>
              <a:defRPr sz="1300">
                <a:latin typeface="Courier" pitchFamily="49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009814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73627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731521"/>
            <a:ext cx="4572000" cy="37490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0" y="731520"/>
            <a:ext cx="4572000" cy="37490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86662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mparison (bigger text area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731521"/>
            <a:ext cx="5486400" cy="37490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86400" y="731520"/>
            <a:ext cx="3657600" cy="374904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813757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0" y="731520"/>
            <a:ext cx="4572000" cy="37490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43400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731521"/>
            <a:ext cx="4572000" cy="37490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39637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only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7600" y="731520"/>
            <a:ext cx="5486400" cy="37490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20428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only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731521"/>
            <a:ext cx="5486400" cy="374904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227617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0" y="0"/>
            <a:ext cx="9144000" cy="731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0" rIns="9144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0" y="731519"/>
            <a:ext cx="9144000" cy="3749040"/>
          </a:xfrm>
          <a:prstGeom prst="rect">
            <a:avLst/>
          </a:prstGeom>
        </p:spPr>
        <p:txBody>
          <a:bodyPr vert="horz" lIns="182880" tIns="45720" rIns="18288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75988"/>
            <a:ext cx="9144000" cy="667512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6" r:id="rId3"/>
    <p:sldLayoutId id="2147483684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687" r:id="rId12"/>
    <p:sldLayoutId id="2147483706" r:id="rId13"/>
    <p:sldLayoutId id="2147483705" r:id="rId14"/>
    <p:sldLayoutId id="2147483691" r:id="rId15"/>
    <p:sldLayoutId id="2147483692" r:id="rId16"/>
    <p:sldLayoutId id="2147483693" r:id="rId17"/>
    <p:sldLayoutId id="2147483694" r:id="rId18"/>
    <p:sldLayoutId id="2147483696" r:id="rId19"/>
    <p:sldLayoutId id="2147483683" r:id="rId20"/>
    <p:sldLayoutId id="2147483707" r:id="rId21"/>
    <p:sldLayoutId id="2147483708" r:id="rId22"/>
    <p:sldLayoutId id="2147483709" r:id="rId23"/>
  </p:sldLayoutIdLst>
  <p:txStyles>
    <p:titleStyle>
      <a:lvl1pPr algn="ctr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 b="1" kern="1200">
          <a:solidFill>
            <a:srgbClr val="990000"/>
          </a:solidFill>
          <a:latin typeface="+mj-lt"/>
          <a:ea typeface="+mj-ea"/>
          <a:cs typeface="+mj-cs"/>
        </a:defRPr>
      </a:lvl1pPr>
      <a:lvl2pPr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 b="1">
          <a:solidFill>
            <a:srgbClr val="990000"/>
          </a:solidFill>
          <a:latin typeface="Arial" charset="0"/>
        </a:defRPr>
      </a:lvl2pPr>
      <a:lvl3pPr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 b="1">
          <a:solidFill>
            <a:srgbClr val="990000"/>
          </a:solidFill>
          <a:latin typeface="Arial" charset="0"/>
        </a:defRPr>
      </a:lvl3pPr>
      <a:lvl4pPr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 b="1">
          <a:solidFill>
            <a:srgbClr val="990000"/>
          </a:solidFill>
          <a:latin typeface="Arial" charset="0"/>
        </a:defRPr>
      </a:lvl4pPr>
      <a:lvl5pPr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 b="1">
          <a:solidFill>
            <a:srgbClr val="990000"/>
          </a:solidFill>
          <a:latin typeface="Arial" charset="0"/>
        </a:defRPr>
      </a:lvl5pPr>
      <a:lvl6pPr marL="457200"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 b="1">
          <a:solidFill>
            <a:srgbClr val="990000"/>
          </a:solidFill>
          <a:latin typeface="Arial" charset="0"/>
        </a:defRPr>
      </a:lvl6pPr>
      <a:lvl7pPr marL="914400"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 b="1">
          <a:solidFill>
            <a:srgbClr val="990000"/>
          </a:solidFill>
          <a:latin typeface="Arial" charset="0"/>
        </a:defRPr>
      </a:lvl7pPr>
      <a:lvl8pPr marL="1371600"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 b="1">
          <a:solidFill>
            <a:srgbClr val="990000"/>
          </a:solidFill>
          <a:latin typeface="Arial" charset="0"/>
        </a:defRPr>
      </a:lvl8pPr>
      <a:lvl9pPr marL="1828800"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 b="1">
          <a:solidFill>
            <a:srgbClr val="990000"/>
          </a:solidFill>
          <a:latin typeface="Arial" charset="0"/>
        </a:defRPr>
      </a:lvl9pPr>
    </p:titleStyle>
    <p:bodyStyle>
      <a:lvl1pPr marL="173038" indent="-173038" algn="l" defTabSz="685800" rtl="0" eaLnBrk="1" fontAlgn="base" hangingPunct="1">
        <a:lnSpc>
          <a:spcPct val="100000"/>
        </a:lnSpc>
        <a:spcBef>
          <a:spcPts val="750"/>
        </a:spcBef>
        <a:spcAft>
          <a:spcPct val="0"/>
        </a:spcAft>
        <a:buFont typeface="Arial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346075" indent="-174625" algn="l" defTabSz="685800" rtl="0" eaLnBrk="1" fontAlgn="base" hangingPunct="1">
        <a:lnSpc>
          <a:spcPct val="100000"/>
        </a:lnSpc>
        <a:spcBef>
          <a:spcPts val="375"/>
        </a:spcBef>
        <a:spcAft>
          <a:spcPct val="0"/>
        </a:spcAft>
        <a:buFont typeface="Wingdings" panose="05000000000000000000" pitchFamily="2" charset="2"/>
        <a:buChar char="§"/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512763" indent="-166688" algn="l" defTabSz="685800" rtl="0" eaLnBrk="1" fontAlgn="base" hangingPunct="1">
        <a:lnSpc>
          <a:spcPct val="10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♦"/>
        <a:tabLst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indent="-173038" algn="l" defTabSz="685800" rtl="0" eaLnBrk="1" fontAlgn="base" hangingPunct="1">
        <a:lnSpc>
          <a:spcPct val="10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»"/>
        <a:tabLst/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858838" indent="-173038" algn="l" defTabSz="685800" rtl="0" eaLnBrk="1" fontAlgn="base" hangingPunct="1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○"/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hyperlink" Target="https://github.com/physicell-training/02-How-to-nanoHUB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github.com/PhysiCell-Tools/" TargetMode="Externa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nanohub.org/tools/pc4biorobots" TargetMode="External"/><Relationship Id="rId1" Type="http://schemas.openxmlformats.org/officeDocument/2006/relationships/slideLayout" Target="../slideLayouts/slideLayout13.xml"/><Relationship Id="rId4" Type="http://schemas.openxmlformats.org/officeDocument/2006/relationships/comments" Target="../comments/commen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hysicell-training/03-What-is-ABM" TargetMode="External"/><Relationship Id="rId2" Type="http://schemas.openxmlformats.org/officeDocument/2006/relationships/hyperlink" Target="https://github.com/physicell-training/04-PhysiCell-intro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physicell-training/master-list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www.nanohub.org/tools/pc4biorobots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eg"/><Relationship Id="rId5" Type="http://schemas.openxmlformats.org/officeDocument/2006/relationships/image" Target="../media/image21.png"/><Relationship Id="rId4" Type="http://schemas.openxmlformats.org/officeDocument/2006/relationships/image" Target="../media/image20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nanohub.org/register" TargetMode="External"/><Relationship Id="rId2" Type="http://schemas.openxmlformats.org/officeDocument/2006/relationships/hyperlink" Target="https://nanohub.org/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nanohub.org/tools/pc4biorobots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Lesson 2:</a:t>
            </a:r>
            <a:r>
              <a:rPr lang="en-US" dirty="0"/>
              <a:t> How to use a PhysiCell </a:t>
            </a:r>
            <a:r>
              <a:rPr lang="en-US" dirty="0" err="1"/>
              <a:t>nanoHUB</a:t>
            </a:r>
            <a:r>
              <a:rPr lang="en-US" dirty="0"/>
              <a:t> app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r>
              <a:rPr lang="en-US" dirty="0"/>
              <a:t>Paul Macklin, Ph.D.</a:t>
            </a:r>
          </a:p>
          <a:p>
            <a:pPr>
              <a:spcBef>
                <a:spcPts val="0"/>
              </a:spcBef>
            </a:pPr>
            <a:r>
              <a:rPr lang="en-US" sz="1800" dirty="0">
                <a:solidFill>
                  <a:schemeClr val="accent4">
                    <a:lumMod val="50000"/>
                  </a:schemeClr>
                </a:solidFill>
              </a:rPr>
              <a:t>@</a:t>
            </a:r>
            <a:r>
              <a:rPr lang="en-US" sz="1800" dirty="0" err="1">
                <a:solidFill>
                  <a:schemeClr val="accent4">
                    <a:lumMod val="50000"/>
                  </a:schemeClr>
                </a:solidFill>
              </a:rPr>
              <a:t>MathCancer</a:t>
            </a:r>
            <a:endParaRPr lang="en-US" sz="18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sz="1800" u="sng" dirty="0"/>
              <a:t>last updated</a:t>
            </a:r>
            <a:r>
              <a:rPr lang="en-US" sz="1800" dirty="0"/>
              <a:t>: </a:t>
            </a:r>
            <a:r>
              <a:rPr lang="en-US" sz="1800"/>
              <a:t>November 13, </a:t>
            </a:r>
            <a:r>
              <a:rPr lang="en-US" sz="1800" dirty="0"/>
              <a:t>2019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734F3219-C3E5-4037-A29B-5892A640AF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89148" y="3025746"/>
            <a:ext cx="228600" cy="2286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34695" y="57090"/>
            <a:ext cx="4206280" cy="40011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b="1" dirty="0"/>
              <a:t>Slides, videos, links and more:</a:t>
            </a:r>
          </a:p>
          <a:p>
            <a:r>
              <a:rPr lang="en-US" dirty="0">
                <a:hlinkClick r:id="rId4"/>
              </a:rPr>
              <a:t>https://github.com/physicell-training/02-How-to-nanoHUB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" y="3429000"/>
            <a:ext cx="914400" cy="914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89520" y="2880360"/>
            <a:ext cx="13716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2967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parameters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260684-28D8-4A86-ADE6-B8D14A02D24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The </a:t>
            </a:r>
            <a:r>
              <a:rPr lang="en-US" b="1" dirty="0"/>
              <a:t>user parameters </a:t>
            </a:r>
            <a:r>
              <a:rPr lang="en-US" dirty="0"/>
              <a:t>tab is where you set parameters that are specific to the app. </a:t>
            </a:r>
          </a:p>
          <a:p>
            <a:r>
              <a:rPr lang="en-US" dirty="0"/>
              <a:t>Each row is a parameter:</a:t>
            </a:r>
          </a:p>
          <a:p>
            <a:pPr lvl="1"/>
            <a:r>
              <a:rPr lang="en-US" dirty="0"/>
              <a:t>parameter name</a:t>
            </a:r>
          </a:p>
          <a:p>
            <a:pPr lvl="1"/>
            <a:r>
              <a:rPr lang="en-US" dirty="0"/>
              <a:t>parameter value</a:t>
            </a:r>
          </a:p>
          <a:p>
            <a:pPr lvl="1"/>
            <a:r>
              <a:rPr lang="en-US" dirty="0"/>
              <a:t>units </a:t>
            </a:r>
          </a:p>
          <a:p>
            <a:pPr lvl="1"/>
            <a:r>
              <a:rPr lang="en-US" dirty="0"/>
              <a:t>short parameter description</a:t>
            </a:r>
          </a:p>
          <a:p>
            <a:r>
              <a:rPr lang="en-US" dirty="0"/>
              <a:t>Consult the </a:t>
            </a:r>
            <a:r>
              <a:rPr lang="en-US" b="1" dirty="0"/>
              <a:t>about </a:t>
            </a:r>
            <a:r>
              <a:rPr lang="en-US" dirty="0"/>
              <a:t>tab for more mathematical information on the parameters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C523D46-902D-4C8B-9F48-C0EE8AA4C1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0" y="1114425"/>
            <a:ext cx="5486400" cy="291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2706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2C9575-1EA8-4E16-B5CC-19A3031D0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5C80F5-235C-4B38-8E91-A0EF0D8E8F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0" y="731522"/>
            <a:ext cx="3657600" cy="1804838"/>
          </a:xfrm>
        </p:spPr>
        <p:txBody>
          <a:bodyPr>
            <a:normAutofit fontScale="92500"/>
          </a:bodyPr>
          <a:lstStyle/>
          <a:p>
            <a:r>
              <a:rPr lang="en-US" dirty="0"/>
              <a:t>Once ready, click </a:t>
            </a:r>
            <a:r>
              <a:rPr lang="en-US" b="1" dirty="0">
                <a:solidFill>
                  <a:schemeClr val="bg1"/>
                </a:solidFill>
                <a:highlight>
                  <a:srgbClr val="4CAF50"/>
                </a:highlight>
              </a:rPr>
              <a:t>  Run </a:t>
            </a:r>
            <a:r>
              <a:rPr lang="en-US" b="1" dirty="0">
                <a:solidFill>
                  <a:srgbClr val="4CAF50"/>
                </a:solidFill>
                <a:highlight>
                  <a:srgbClr val="4CAF50"/>
                </a:highlight>
              </a:rPr>
              <a:t>.</a:t>
            </a:r>
          </a:p>
          <a:p>
            <a:r>
              <a:rPr lang="en-US" dirty="0"/>
              <a:t>The standard model outputs will start appearing below </a:t>
            </a:r>
          </a:p>
          <a:p>
            <a:r>
              <a:rPr lang="en-US" dirty="0"/>
              <a:t>Click </a:t>
            </a:r>
            <a:r>
              <a:rPr lang="en-US" dirty="0">
                <a:highlight>
                  <a:srgbClr val="F44336"/>
                </a:highlight>
              </a:rPr>
              <a:t> </a:t>
            </a:r>
            <a:r>
              <a:rPr lang="en-US" b="1" dirty="0">
                <a:solidFill>
                  <a:srgbClr val="F44336"/>
                </a:solidFill>
                <a:highlight>
                  <a:srgbClr val="F44336"/>
                </a:highlight>
              </a:rPr>
              <a:t> </a:t>
            </a:r>
            <a:r>
              <a:rPr lang="en-US" b="1" dirty="0">
                <a:solidFill>
                  <a:schemeClr val="bg1"/>
                </a:solidFill>
                <a:highlight>
                  <a:srgbClr val="F44336"/>
                </a:highlight>
              </a:rPr>
              <a:t>Cancel</a:t>
            </a:r>
            <a:r>
              <a:rPr lang="en-US" b="1" dirty="0">
                <a:solidFill>
                  <a:srgbClr val="F44336"/>
                </a:solidFill>
                <a:highlight>
                  <a:srgbClr val="F44336"/>
                </a:highlight>
              </a:rPr>
              <a:t> .</a:t>
            </a:r>
            <a:r>
              <a:rPr lang="en-US" dirty="0"/>
              <a:t> to end early and choose new parameters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4BAF0E-12AA-43AA-9E56-EBA1E99E4E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0" y="951866"/>
            <a:ext cx="5486400" cy="29146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C354BE1-536D-4823-9C4C-64FD36E00E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" y="2536360"/>
            <a:ext cx="3474720" cy="1845945"/>
          </a:xfrm>
          <a:prstGeom prst="rect">
            <a:avLst/>
          </a:prstGeom>
        </p:spPr>
      </p:pic>
      <p:sp>
        <p:nvSpPr>
          <p:cNvPr id="6" name="Flowchart: Alternate Process 5">
            <a:extLst>
              <a:ext uri="{FF2B5EF4-FFF2-40B4-BE49-F238E27FC236}">
                <a16:creationId xmlns:a16="http://schemas.microsoft.com/office/drawing/2014/main" id="{C63FF0F9-7086-485E-8D4C-4577083EB19C}"/>
              </a:ext>
            </a:extLst>
          </p:cNvPr>
          <p:cNvSpPr/>
          <p:nvPr/>
        </p:nvSpPr>
        <p:spPr>
          <a:xfrm>
            <a:off x="3718562" y="3138488"/>
            <a:ext cx="767713" cy="269081"/>
          </a:xfrm>
          <a:prstGeom prst="flowChartAlternateProcess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08325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 output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F1D15A-A4E5-4231-8DB2-E695B203EC2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70000" lnSpcReduction="20000"/>
          </a:bodyPr>
          <a:lstStyle/>
          <a:p>
            <a:pPr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dirty="0"/>
              <a:t>The </a:t>
            </a:r>
            <a:r>
              <a:rPr lang="en-US" b="1" dirty="0"/>
              <a:t>Out: Plots </a:t>
            </a:r>
            <a:r>
              <a:rPr lang="en-US" dirty="0"/>
              <a:t>tab shows the simulation outputs as it runs. 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dirty="0"/>
              <a:t>Slide the "frame" bar to advance time in the simulation.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dirty="0"/>
              <a:t>Use the dropdown box to choose a different substrate for visualization.</a:t>
            </a:r>
          </a:p>
          <a:p>
            <a:pPr lvl="1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dirty="0"/>
              <a:t>Use "fix" to manually set the plot range</a:t>
            </a:r>
          </a:p>
          <a:p>
            <a:pPr lvl="1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dirty="0"/>
              <a:t>Click the righthand dropdown box to change coloring (</a:t>
            </a:r>
            <a:r>
              <a:rPr lang="en-US" dirty="0" err="1"/>
              <a:t>YIOrRd</a:t>
            </a:r>
            <a:r>
              <a:rPr lang="en-US" dirty="0"/>
              <a:t>, </a:t>
            </a:r>
            <a:r>
              <a:rPr lang="en-US" dirty="0" err="1"/>
              <a:t>viridis</a:t>
            </a:r>
            <a:r>
              <a:rPr lang="en-US" dirty="0"/>
              <a:t>, jet, …)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dirty="0"/>
              <a:t>The checkboxes on the right let you choose plotting options for the cells.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b="1" dirty="0"/>
              <a:t>Note:</a:t>
            </a:r>
            <a:r>
              <a:rPr lang="en-US" dirty="0"/>
              <a:t> Some older apps may split the output into separate "substrate" and "cell" tabs, rather than overlay them.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CF328B5-C371-46CD-9B0F-0E16DE5E74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0" y="1114425"/>
            <a:ext cx="5486400" cy="2914650"/>
          </a:xfrm>
          <a:prstGeom prst="rect">
            <a:avLst/>
          </a:prstGeom>
        </p:spPr>
      </p:pic>
      <p:sp>
        <p:nvSpPr>
          <p:cNvPr id="7" name="Arrow: Down 6">
            <a:extLst>
              <a:ext uri="{FF2B5EF4-FFF2-40B4-BE49-F238E27FC236}">
                <a16:creationId xmlns:a16="http://schemas.microsoft.com/office/drawing/2014/main" id="{36F99C75-0558-4449-808D-948E8D52D172}"/>
              </a:ext>
            </a:extLst>
          </p:cNvPr>
          <p:cNvSpPr/>
          <p:nvPr/>
        </p:nvSpPr>
        <p:spPr>
          <a:xfrm>
            <a:off x="4427220" y="2289334"/>
            <a:ext cx="137160" cy="228600"/>
          </a:xfrm>
          <a:prstGeom prst="downArrow">
            <a:avLst>
              <a:gd name="adj1" fmla="val 40080"/>
              <a:gd name="adj2" fmla="val 5000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3720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Downloading simulation plots and data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18A9F9-29E3-47E8-8DB5-C3112389C58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70000" lnSpcReduction="20000"/>
          </a:bodyPr>
          <a:lstStyle/>
          <a:p>
            <a:pPr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dirty="0"/>
              <a:t>At the bottom of the output tab, you can find options to download your simulation data. 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dirty="0"/>
              <a:t>Click </a:t>
            </a:r>
            <a:r>
              <a:rPr lang="en-US" b="1" dirty="0">
                <a:highlight>
                  <a:srgbClr val="FF9800"/>
                </a:highlight>
              </a:rPr>
              <a:t>  </a:t>
            </a:r>
            <a:r>
              <a:rPr lang="en-US" b="1" dirty="0">
                <a:solidFill>
                  <a:schemeClr val="bg1"/>
                </a:solidFill>
                <a:highlight>
                  <a:srgbClr val="FF9800"/>
                </a:highlight>
              </a:rPr>
              <a:t>svg.zip</a:t>
            </a:r>
            <a:r>
              <a:rPr lang="en-US" b="1" dirty="0">
                <a:highlight>
                  <a:srgbClr val="FF9800"/>
                </a:highlight>
              </a:rPr>
              <a:t> </a:t>
            </a:r>
            <a:r>
              <a:rPr lang="en-US" b="1" dirty="0">
                <a:solidFill>
                  <a:srgbClr val="FF9800"/>
                </a:solidFill>
                <a:highlight>
                  <a:srgbClr val="FF9800"/>
                </a:highlight>
              </a:rPr>
              <a:t>.</a:t>
            </a:r>
            <a:r>
              <a:rPr lang="en-US" dirty="0"/>
              <a:t> to download all the SVG cell plots as a single ZIP file.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dirty="0"/>
              <a:t>Click </a:t>
            </a:r>
            <a:r>
              <a:rPr lang="en-US" b="1" dirty="0">
                <a:highlight>
                  <a:srgbClr val="FF9800"/>
                </a:highlight>
              </a:rPr>
              <a:t>  </a:t>
            </a:r>
            <a:r>
              <a:rPr lang="en-US" b="1" dirty="0">
                <a:solidFill>
                  <a:schemeClr val="bg1"/>
                </a:solidFill>
                <a:highlight>
                  <a:srgbClr val="FF9800"/>
                </a:highlight>
              </a:rPr>
              <a:t>mcds.zip</a:t>
            </a:r>
            <a:r>
              <a:rPr lang="en-US" b="1" dirty="0">
                <a:highlight>
                  <a:srgbClr val="FF9800"/>
                </a:highlight>
              </a:rPr>
              <a:t> </a:t>
            </a:r>
            <a:r>
              <a:rPr lang="en-US" b="1" dirty="0">
                <a:solidFill>
                  <a:srgbClr val="FF9800"/>
                </a:solidFill>
                <a:highlight>
                  <a:srgbClr val="FF9800"/>
                </a:highlight>
              </a:rPr>
              <a:t>.</a:t>
            </a:r>
            <a:r>
              <a:rPr lang="en-US" dirty="0"/>
              <a:t> to download all the simulation data (in </a:t>
            </a:r>
            <a:r>
              <a:rPr lang="en-US" dirty="0" err="1"/>
              <a:t>MultiCellDS</a:t>
            </a:r>
            <a:r>
              <a:rPr lang="en-US" dirty="0"/>
              <a:t> format) as a single ZIP file. 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b="1" dirty="0"/>
              <a:t>Note:</a:t>
            </a:r>
            <a:r>
              <a:rPr lang="en-US" dirty="0"/>
              <a:t> These download buttons only work after a simulation has finished running. 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dirty="0"/>
              <a:t>See the </a:t>
            </a:r>
            <a:r>
              <a:rPr lang="en-US" dirty="0">
                <a:hlinkClick r:id="rId2"/>
              </a:rPr>
              <a:t>PhysiCell-Tools</a:t>
            </a:r>
            <a:r>
              <a:rPr lang="en-US" dirty="0"/>
              <a:t> ecosystem for tips on loading simulation data in </a:t>
            </a:r>
            <a:r>
              <a:rPr lang="en-US" dirty="0" err="1"/>
              <a:t>Matlab</a:t>
            </a:r>
            <a:r>
              <a:rPr lang="en-US" dirty="0"/>
              <a:t>, Python, and other environments.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374A2C1-7685-4F12-A4CC-D68874EBB7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600" y="1114425"/>
            <a:ext cx="5486400" cy="291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8111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Live demo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520E06A-8861-484B-AD55-63DC8D60316F}"/>
              </a:ext>
            </a:extLst>
          </p:cNvPr>
          <p:cNvSpPr/>
          <p:nvPr/>
        </p:nvSpPr>
        <p:spPr>
          <a:xfrm>
            <a:off x="2156114" y="3282585"/>
            <a:ext cx="4831772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100" dirty="0">
                <a:hlinkClick r:id="rId2"/>
              </a:rPr>
              <a:t>https://nanohub.org/tools/pc4biorobots</a:t>
            </a:r>
            <a:r>
              <a:rPr lang="en-US" sz="2100" dirty="0"/>
              <a:t> </a:t>
            </a:r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F05C0123-DA7D-4E89-A762-AE1EAC1910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7886" y="303313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0491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2B99157-DA0D-4841-A580-62EFB758D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3307B35-8D84-4BA2-8128-A71EB12F30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  <a:tabLst>
                <a:tab pos="1828800" algn="l"/>
              </a:tabLst>
            </a:pPr>
            <a:r>
              <a:rPr lang="en-US" b="1" dirty="0">
                <a:solidFill>
                  <a:srgbClr val="FF0000"/>
                </a:solidFill>
              </a:rPr>
              <a:t>Super fast:</a:t>
            </a:r>
            <a:r>
              <a:rPr lang="en-US" dirty="0"/>
              <a:t> 	Please proceed to 4 (Introduction to PhysiCell)</a:t>
            </a:r>
            <a:br>
              <a:rPr lang="en-US" dirty="0"/>
            </a:br>
            <a:r>
              <a:rPr lang="en-US" b="1" dirty="0"/>
              <a:t>link:</a:t>
            </a:r>
            <a:r>
              <a:rPr lang="en-US" dirty="0"/>
              <a:t> 	</a:t>
            </a:r>
            <a:r>
              <a:rPr lang="en-US" dirty="0">
                <a:hlinkClick r:id="rId2"/>
              </a:rPr>
              <a:t>https://github.com/physicell-training/04-PhysiCell-intro</a:t>
            </a:r>
            <a:endParaRPr lang="en-US" dirty="0"/>
          </a:p>
          <a:p>
            <a:pPr marL="0" indent="0">
              <a:buNone/>
              <a:tabLst>
                <a:tab pos="1828800" algn="l"/>
              </a:tabLst>
            </a:pPr>
            <a:endParaRPr lang="en-US" dirty="0"/>
          </a:p>
          <a:p>
            <a:pPr marL="0" indent="0">
              <a:buNone/>
              <a:tabLst>
                <a:tab pos="1828800" algn="l"/>
              </a:tabLst>
            </a:pP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Intermediate: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dirty="0"/>
              <a:t>	Please proceed to 4 (Introduction to PhysiCell)</a:t>
            </a:r>
            <a:br>
              <a:rPr lang="en-US" dirty="0"/>
            </a:br>
            <a:r>
              <a:rPr lang="en-US" b="1" dirty="0"/>
              <a:t>link:</a:t>
            </a:r>
            <a:r>
              <a:rPr lang="en-US" dirty="0"/>
              <a:t> 	</a:t>
            </a:r>
            <a:r>
              <a:rPr lang="en-US" dirty="0">
                <a:hlinkClick r:id="rId2"/>
              </a:rPr>
              <a:t>https://github.com/physicell-training/04-PhysiCell-intro</a:t>
            </a:r>
            <a:endParaRPr lang="en-US" dirty="0"/>
          </a:p>
          <a:p>
            <a:pPr marL="0" indent="0">
              <a:buNone/>
              <a:tabLst>
                <a:tab pos="1828800" algn="l"/>
              </a:tabLst>
            </a:pPr>
            <a:endParaRPr lang="en-US" dirty="0"/>
          </a:p>
          <a:p>
            <a:pPr marL="0" indent="0">
              <a:buNone/>
              <a:tabLst>
                <a:tab pos="1828800" algn="l"/>
              </a:tabLst>
            </a:pPr>
            <a:r>
              <a:rPr lang="en-US" b="1" dirty="0">
                <a:solidFill>
                  <a:srgbClr val="00B050"/>
                </a:solidFill>
              </a:rPr>
              <a:t>Full training:</a:t>
            </a:r>
            <a:r>
              <a:rPr lang="en-US" dirty="0"/>
              <a:t> 	Please proceed to 3 (What is an agent-based model?)</a:t>
            </a:r>
            <a:br>
              <a:rPr lang="en-US" dirty="0"/>
            </a:br>
            <a:r>
              <a:rPr lang="en-US" b="1" dirty="0"/>
              <a:t>link:</a:t>
            </a:r>
            <a:r>
              <a:rPr lang="en-US" dirty="0"/>
              <a:t> 	</a:t>
            </a:r>
            <a:r>
              <a:rPr lang="en-US" dirty="0">
                <a:hlinkClick r:id="rId3"/>
              </a:rPr>
              <a:t>https://github.com/physicell-training/03-What-is-ABM</a:t>
            </a:r>
            <a:endParaRPr lang="en-US" b="1" dirty="0"/>
          </a:p>
          <a:p>
            <a:pPr marL="0" indent="0">
              <a:buNone/>
              <a:tabLst>
                <a:tab pos="1828800" algn="l"/>
              </a:tabLst>
            </a:pPr>
            <a:endParaRPr lang="en-US" b="1" dirty="0"/>
          </a:p>
          <a:p>
            <a:pPr marL="0" indent="0">
              <a:buNone/>
              <a:tabLst>
                <a:tab pos="1828800" algn="l"/>
              </a:tabLst>
            </a:pPr>
            <a:r>
              <a:rPr lang="en-US" b="1"/>
              <a:t>More lessons: </a:t>
            </a:r>
            <a:r>
              <a:rPr lang="en-US">
                <a:hlinkClick r:id="rId4"/>
              </a:rPr>
              <a:t>https</a:t>
            </a:r>
            <a:r>
              <a:rPr lang="en-US" dirty="0">
                <a:hlinkClick r:id="rId4"/>
              </a:rPr>
              <a:t>://github.com/physicell-training/master-list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799978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2D0150-243D-484C-B3C5-3BEC33D63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Credits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ABF795-1A2F-4998-9877-A5DD437352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  <a:tabLst>
                <a:tab pos="1828800" algn="l"/>
              </a:tabLst>
            </a:pPr>
            <a:r>
              <a:rPr lang="en-US" b="1" dirty="0"/>
              <a:t>Lesson Planning:</a:t>
            </a:r>
            <a:r>
              <a:rPr lang="en-US" dirty="0"/>
              <a:t>	Paul Macklin, Drew Willis</a:t>
            </a:r>
            <a:r>
              <a:rPr lang="en-US" baseline="30000" dirty="0"/>
              <a:t>*</a:t>
            </a:r>
            <a:r>
              <a:rPr lang="en-US" dirty="0"/>
              <a:t>, Randy Heiland</a:t>
            </a:r>
          </a:p>
          <a:p>
            <a:pPr marL="0" indent="0">
              <a:buNone/>
              <a:tabLst>
                <a:tab pos="1828800" algn="l"/>
              </a:tabLst>
            </a:pPr>
            <a:r>
              <a:rPr lang="en-US" b="1" dirty="0"/>
              <a:t>Slides: </a:t>
            </a:r>
            <a:r>
              <a:rPr lang="en-US" dirty="0"/>
              <a:t>	Paul Macklin, Drew Willis, Randy </a:t>
            </a:r>
            <a:r>
              <a:rPr lang="en-US" dirty="0" err="1"/>
              <a:t>Heiland</a:t>
            </a:r>
            <a:r>
              <a:rPr lang="en-US" dirty="0"/>
              <a:t> </a:t>
            </a:r>
          </a:p>
          <a:p>
            <a:pPr marL="0" indent="0">
              <a:buNone/>
              <a:tabLst>
                <a:tab pos="1828800" algn="l"/>
              </a:tabLst>
            </a:pPr>
            <a:r>
              <a:rPr lang="en-US" b="1" dirty="0"/>
              <a:t>Recording:</a:t>
            </a:r>
            <a:r>
              <a:rPr lang="en-US" dirty="0"/>
              <a:t>	Paul Macklin, Drew Willis</a:t>
            </a:r>
            <a:r>
              <a:rPr lang="en-US" baseline="30000" dirty="0"/>
              <a:t>*</a:t>
            </a:r>
          </a:p>
          <a:p>
            <a:pPr marL="0" indent="0">
              <a:buNone/>
              <a:tabLst>
                <a:tab pos="1828800" algn="l"/>
              </a:tabLst>
            </a:pPr>
            <a:r>
              <a:rPr lang="en-US" b="1" dirty="0"/>
              <a:t>Post-production:</a:t>
            </a:r>
            <a:r>
              <a:rPr lang="en-US" dirty="0"/>
              <a:t>	Paul Macklin, Drew Willis</a:t>
            </a:r>
            <a:r>
              <a:rPr lang="en-US" baseline="30000" dirty="0"/>
              <a:t>*</a:t>
            </a:r>
            <a:r>
              <a:rPr lang="en-US" dirty="0"/>
              <a:t>, Kali Konstantinopoulos</a:t>
            </a:r>
            <a:r>
              <a:rPr lang="en-US" baseline="30000" dirty="0"/>
              <a:t>*</a:t>
            </a:r>
            <a:r>
              <a:rPr lang="en-US" dirty="0"/>
              <a:t>  </a:t>
            </a:r>
          </a:p>
          <a:p>
            <a:pPr marL="0" indent="0">
              <a:buNone/>
              <a:tabLst>
                <a:tab pos="1828800" algn="l"/>
              </a:tabLst>
            </a:pPr>
            <a:r>
              <a:rPr lang="en-US" b="1" dirty="0"/>
              <a:t>Microapps:</a:t>
            </a:r>
            <a:r>
              <a:rPr lang="en-US" dirty="0"/>
              <a:t> 	</a:t>
            </a:r>
            <a:r>
              <a:rPr lang="en-US" dirty="0">
                <a:hlinkClick r:id="rId2"/>
              </a:rPr>
              <a:t>https://www.nanohub.org/tools/pc4biorobots</a:t>
            </a:r>
            <a:endParaRPr lang="en-US" dirty="0"/>
          </a:p>
          <a:p>
            <a:pPr marL="171450" lvl="1" indent="0">
              <a:buNone/>
            </a:pPr>
            <a:r>
              <a:rPr lang="en-US" dirty="0"/>
              <a:t>* denotes undergraduate researcher </a:t>
            </a:r>
          </a:p>
          <a:p>
            <a:pPr marL="0" indent="0">
              <a:buNone/>
            </a:pPr>
            <a:endParaRPr lang="en-US" sz="1800" b="1" dirty="0">
              <a:solidFill>
                <a:srgbClr val="990000"/>
              </a:solidFill>
            </a:endParaRPr>
          </a:p>
          <a:p>
            <a:pPr marL="0" indent="0">
              <a:buNone/>
            </a:pPr>
            <a:r>
              <a:rPr lang="en-US" sz="2900" b="1" dirty="0">
                <a:solidFill>
                  <a:srgbClr val="990000"/>
                </a:solidFill>
              </a:rPr>
              <a:t>Funding</a:t>
            </a:r>
            <a:r>
              <a:rPr lang="en-US" b="1" dirty="0">
                <a:solidFill>
                  <a:srgbClr val="990000"/>
                </a:solidFill>
              </a:rPr>
              <a:t>: </a:t>
            </a:r>
          </a:p>
          <a:p>
            <a:pPr marL="0" indent="0">
              <a:buNone/>
            </a:pPr>
            <a:r>
              <a:rPr lang="en-US" sz="2500" b="1" dirty="0"/>
              <a:t>PhysiCell Development:</a:t>
            </a:r>
            <a:endParaRPr lang="en-US" sz="25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Breast Cancer Research Foundation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Jayne </a:t>
            </a:r>
            <a:r>
              <a:rPr lang="en-US" dirty="0" err="1"/>
              <a:t>Koskinas</a:t>
            </a:r>
            <a:r>
              <a:rPr lang="en-US" dirty="0"/>
              <a:t> Ted </a:t>
            </a:r>
            <a:r>
              <a:rPr lang="en-US" dirty="0" err="1"/>
              <a:t>Giovanis</a:t>
            </a:r>
            <a:r>
              <a:rPr lang="en-US" dirty="0"/>
              <a:t> Foundation for Health and Policy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National Cancer Institute (U01CA232137)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National Science Foundation (1720625)</a:t>
            </a:r>
          </a:p>
          <a:p>
            <a:pPr marL="0" indent="0">
              <a:buNone/>
            </a:pPr>
            <a:r>
              <a:rPr lang="en-US" sz="2500" b="1" dirty="0"/>
              <a:t>Training materials:</a:t>
            </a:r>
          </a:p>
          <a:p>
            <a:pPr marL="0" indent="0">
              <a:buNone/>
            </a:pPr>
            <a:r>
              <a:rPr lang="en-US" dirty="0"/>
              <a:t>* Administrative supplement to NCI U01CA232137 (Year 2)</a:t>
            </a:r>
            <a:endParaRPr lang="en-US" b="1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2174695-89D4-40D3-8FD9-E53B4CA5967B}"/>
              </a:ext>
            </a:extLst>
          </p:cNvPr>
          <p:cNvGrpSpPr/>
          <p:nvPr/>
        </p:nvGrpSpPr>
        <p:grpSpPr>
          <a:xfrm>
            <a:off x="2809092" y="2331720"/>
            <a:ext cx="5811498" cy="480060"/>
            <a:chOff x="2085261" y="3996690"/>
            <a:chExt cx="5811498" cy="48006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9CB15AE-9E04-4752-9F7A-E88C96D20B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27804" y="4030980"/>
              <a:ext cx="1068955" cy="411480"/>
            </a:xfrm>
            <a:prstGeom prst="rect">
              <a:avLst/>
            </a:prstGeom>
          </p:spPr>
        </p:pic>
        <p:pic>
          <p:nvPicPr>
            <p:cNvPr id="6" name="Picture 2" descr="https://sbtc.org/wp-content/uploads/2019/03/nci_case_logo_314056_284_5_v1-1200x600-1200x500.jpg">
              <a:extLst>
                <a:ext uri="{FF2B5EF4-FFF2-40B4-BE49-F238E27FC236}">
                  <a16:creationId xmlns:a16="http://schemas.microsoft.com/office/drawing/2014/main" id="{6F4A0FA6-7A66-4D0E-9B3D-0EEF8A0C563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839" b="10839"/>
            <a:stretch/>
          </p:blipFill>
          <p:spPr bwMode="auto">
            <a:xfrm>
              <a:off x="5008994" y="4029924"/>
              <a:ext cx="1267358" cy="4135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4" descr="https://www.nsf.gov/images/logos/NSF_4-Color_bitmap_Logo.png">
              <a:extLst>
                <a:ext uri="{FF2B5EF4-FFF2-40B4-BE49-F238E27FC236}">
                  <a16:creationId xmlns:a16="http://schemas.microsoft.com/office/drawing/2014/main" id="{06FBA1A6-F77B-43D9-8E4D-307AF2C900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13295" y="3996690"/>
              <a:ext cx="477564" cy="4800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2" descr="http://jktgfoundation.org/images/common/logo.jpg">
              <a:extLst>
                <a:ext uri="{FF2B5EF4-FFF2-40B4-BE49-F238E27FC236}">
                  <a16:creationId xmlns:a16="http://schemas.microsoft.com/office/drawing/2014/main" id="{17D8E991-8BCE-47B3-8B81-EBAD0454B8E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962" b="12025"/>
            <a:stretch/>
          </p:blipFill>
          <p:spPr bwMode="auto">
            <a:xfrm>
              <a:off x="2085261" y="4030980"/>
              <a:ext cx="2886789" cy="411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4044918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E934C3-2C9D-4D16-A50C-F324838A6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nanoHUB</a:t>
            </a:r>
            <a:r>
              <a:rPr lang="en-US" dirty="0"/>
              <a:t> Account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A896FF-4275-4A0D-907C-2930EBAB395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These tutorials use cloud-hosted PhysiCell models on </a:t>
            </a:r>
            <a:r>
              <a:rPr lang="en-US" dirty="0">
                <a:hlinkClick r:id="rId2"/>
              </a:rPr>
              <a:t>nanoHUB.org</a:t>
            </a:r>
            <a:r>
              <a:rPr lang="en-US" dirty="0"/>
              <a:t>. </a:t>
            </a:r>
          </a:p>
          <a:p>
            <a:r>
              <a:rPr lang="en-US" dirty="0" err="1"/>
              <a:t>nanoHUB</a:t>
            </a:r>
            <a:r>
              <a:rPr lang="en-US" dirty="0"/>
              <a:t> is </a:t>
            </a:r>
            <a:r>
              <a:rPr lang="en-US" b="1" dirty="0"/>
              <a:t>free</a:t>
            </a:r>
            <a:r>
              <a:rPr lang="en-US" dirty="0"/>
              <a:t>, but it requires a one-time registration.</a:t>
            </a:r>
          </a:p>
          <a:p>
            <a:r>
              <a:rPr lang="en-US" b="1" u="sng" dirty="0"/>
              <a:t>Steps</a:t>
            </a:r>
            <a:r>
              <a:rPr lang="en-US" b="1" dirty="0"/>
              <a:t>:</a:t>
            </a:r>
          </a:p>
          <a:p>
            <a:pPr marL="630237" lvl="1" indent="-457200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dirty="0"/>
              <a:t>Visit </a:t>
            </a:r>
            <a:r>
              <a:rPr lang="en-US" dirty="0">
                <a:hlinkClick r:id="rId3"/>
              </a:rPr>
              <a:t>https://nanohub.org/register</a:t>
            </a:r>
            <a:r>
              <a:rPr lang="en-US" dirty="0"/>
              <a:t> </a:t>
            </a:r>
          </a:p>
          <a:p>
            <a:pPr marL="630237" lvl="1" indent="-457200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dirty="0"/>
              <a:t>Choose "Sign in with Google"</a:t>
            </a:r>
          </a:p>
          <a:p>
            <a:pPr marL="630237" lvl="1" indent="-457200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dirty="0"/>
              <a:t>Choose a Google account </a:t>
            </a:r>
          </a:p>
          <a:p>
            <a:pPr marL="630237" lvl="1" indent="-457200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dirty="0"/>
              <a:t>Click "No" (so it doesn't try to associate with some other </a:t>
            </a:r>
            <a:r>
              <a:rPr lang="en-US" dirty="0" err="1"/>
              <a:t>nanoHIB</a:t>
            </a:r>
            <a:r>
              <a:rPr lang="en-US" dirty="0"/>
              <a:t> account)</a:t>
            </a:r>
          </a:p>
          <a:p>
            <a:pPr marL="630237" lvl="1" indent="-457200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dirty="0"/>
              <a:t>Finish filling in details, and you're done! </a:t>
            </a:r>
          </a:p>
          <a:p>
            <a:pPr marL="630237" lvl="1" indent="-457200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dirty="0"/>
              <a:t>Use your google account for future logins.  </a:t>
            </a:r>
          </a:p>
          <a:p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9086E5C-0270-45C9-ACF6-AD0559D215EF}"/>
              </a:ext>
            </a:extLst>
          </p:cNvPr>
          <p:cNvGrpSpPr/>
          <p:nvPr/>
        </p:nvGrpSpPr>
        <p:grpSpPr>
          <a:xfrm>
            <a:off x="5159813" y="726413"/>
            <a:ext cx="3307995" cy="1828801"/>
            <a:chOff x="4994868" y="866226"/>
            <a:chExt cx="3307995" cy="1828801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C4F50DD-9F38-4541-B918-3232622F6EC6}"/>
                </a:ext>
              </a:extLst>
            </p:cNvPr>
            <p:cNvSpPr txBox="1"/>
            <p:nvPr/>
          </p:nvSpPr>
          <p:spPr>
            <a:xfrm>
              <a:off x="4994868" y="866226"/>
              <a:ext cx="299762" cy="43088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800" b="1" dirty="0"/>
                <a:t>2 </a:t>
              </a:r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A50A5B62-8DF2-4261-A583-DE8203B23ADF}"/>
                </a:ext>
              </a:extLst>
            </p:cNvPr>
            <p:cNvGrpSpPr/>
            <p:nvPr/>
          </p:nvGrpSpPr>
          <p:grpSpPr>
            <a:xfrm>
              <a:off x="5294630" y="866227"/>
              <a:ext cx="3008233" cy="1828800"/>
              <a:chOff x="5294630" y="866227"/>
              <a:chExt cx="3008233" cy="1828800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DD06138C-D44D-4ABC-BBDD-3ACC5B7B70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294630" y="866227"/>
                <a:ext cx="3008233" cy="1828800"/>
              </a:xfrm>
              <a:prstGeom prst="rect">
                <a:avLst/>
              </a:prstGeom>
            </p:spPr>
          </p:pic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B90FC17B-8A82-4CBC-A328-60F70264A9B4}"/>
                  </a:ext>
                </a:extLst>
              </p:cNvPr>
              <p:cNvSpPr/>
              <p:nvPr/>
            </p:nvSpPr>
            <p:spPr>
              <a:xfrm>
                <a:off x="5353050" y="2149475"/>
                <a:ext cx="2193925" cy="257175"/>
              </a:xfrm>
              <a:prstGeom prst="round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8ED6CDA-25A2-4DBF-8DF9-A288C79F0BCB}"/>
              </a:ext>
            </a:extLst>
          </p:cNvPr>
          <p:cNvGrpSpPr/>
          <p:nvPr/>
        </p:nvGrpSpPr>
        <p:grpSpPr>
          <a:xfrm>
            <a:off x="4952299" y="2839253"/>
            <a:ext cx="1671362" cy="1371600"/>
            <a:chOff x="4796440" y="2965450"/>
            <a:chExt cx="1671362" cy="137160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04AED0E-A7B7-4557-AD1F-A19DDD2352B7}"/>
                </a:ext>
              </a:extLst>
            </p:cNvPr>
            <p:cNvSpPr txBox="1"/>
            <p:nvPr/>
          </p:nvSpPr>
          <p:spPr>
            <a:xfrm>
              <a:off x="4796440" y="2965450"/>
              <a:ext cx="299762" cy="43088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800" b="1" dirty="0"/>
                <a:t>3 </a:t>
              </a: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175DC1FD-3933-4CD7-855C-CF0214EE8914}"/>
                </a:ext>
              </a:extLst>
            </p:cNvPr>
            <p:cNvGrpSpPr/>
            <p:nvPr/>
          </p:nvGrpSpPr>
          <p:grpSpPr>
            <a:xfrm>
              <a:off x="5096202" y="2965450"/>
              <a:ext cx="1371600" cy="1371600"/>
              <a:chOff x="5096202" y="2965450"/>
              <a:chExt cx="1371600" cy="1371600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AED30853-4D46-4CAF-BBB7-B140B9E0712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17578" r="21630"/>
              <a:stretch/>
            </p:blipFill>
            <p:spPr>
              <a:xfrm>
                <a:off x="5096202" y="2965450"/>
                <a:ext cx="1371600" cy="1371600"/>
              </a:xfrm>
              <a:prstGeom prst="rect">
                <a:avLst/>
              </a:prstGeom>
            </p:spPr>
          </p:pic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704395A0-4D19-499E-985A-51D8A934F946}"/>
                  </a:ext>
                </a:extLst>
              </p:cNvPr>
              <p:cNvSpPr/>
              <p:nvPr/>
            </p:nvSpPr>
            <p:spPr>
              <a:xfrm>
                <a:off x="5294629" y="3541882"/>
                <a:ext cx="1045845" cy="257175"/>
              </a:xfrm>
              <a:prstGeom prst="round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3C7CDF6-3C93-4293-837B-468C9D06DFB5}"/>
              </a:ext>
            </a:extLst>
          </p:cNvPr>
          <p:cNvGrpSpPr/>
          <p:nvPr/>
        </p:nvGrpSpPr>
        <p:grpSpPr>
          <a:xfrm>
            <a:off x="7003961" y="2839253"/>
            <a:ext cx="1671362" cy="1371600"/>
            <a:chOff x="7003961" y="2829728"/>
            <a:chExt cx="1671362" cy="1371600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2DB8658D-945D-42A0-9C41-B84DBE50AE55}"/>
                </a:ext>
              </a:extLst>
            </p:cNvPr>
            <p:cNvGrpSpPr/>
            <p:nvPr/>
          </p:nvGrpSpPr>
          <p:grpSpPr>
            <a:xfrm>
              <a:off x="7003961" y="2829728"/>
              <a:ext cx="1671362" cy="1371600"/>
              <a:chOff x="7003961" y="2958219"/>
              <a:chExt cx="1671362" cy="1371600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8A337EE1-5C03-4C13-AC31-455CF12AAB3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17577" r="21630"/>
              <a:stretch/>
            </p:blipFill>
            <p:spPr>
              <a:xfrm>
                <a:off x="7303723" y="2958219"/>
                <a:ext cx="1371600" cy="1371600"/>
              </a:xfrm>
              <a:prstGeom prst="rect">
                <a:avLst/>
              </a:prstGeom>
            </p:spPr>
          </p:pic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CA3C98E-38FC-4963-A608-C6C5437082B0}"/>
                  </a:ext>
                </a:extLst>
              </p:cNvPr>
              <p:cNvSpPr txBox="1"/>
              <p:nvPr/>
            </p:nvSpPr>
            <p:spPr>
              <a:xfrm>
                <a:off x="7003961" y="2958219"/>
                <a:ext cx="29976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2800" b="1" dirty="0"/>
                  <a:t>4 </a:t>
                </a:r>
              </a:p>
            </p:txBody>
          </p:sp>
        </p:grp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3B336B81-115C-44AB-ABF4-B3D44E686BB6}"/>
                </a:ext>
              </a:extLst>
            </p:cNvPr>
            <p:cNvSpPr/>
            <p:nvPr/>
          </p:nvSpPr>
          <p:spPr>
            <a:xfrm>
              <a:off x="7546975" y="3586584"/>
              <a:ext cx="517347" cy="196746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722997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6E52E7-AC30-4EE6-B5F0-C31341D624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F6D64C-8AF8-42EE-9A54-EAF80E2F18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Many of the PhysiCell lessons are paired with </a:t>
            </a:r>
            <a:r>
              <a:rPr lang="en-US" b="1" dirty="0"/>
              <a:t>educational microapps</a:t>
            </a:r>
            <a:r>
              <a:rPr lang="en-US" dirty="0"/>
              <a:t>: </a:t>
            </a:r>
            <a:br>
              <a:rPr lang="en-US" dirty="0"/>
            </a:br>
            <a:br>
              <a:rPr lang="en-US" sz="900" dirty="0"/>
            </a:br>
            <a:r>
              <a:rPr lang="en-US" dirty="0"/>
              <a:t>	targeted cloud-hosted models designed to illustrate a core </a:t>
            </a:r>
            <a:br>
              <a:rPr lang="en-US" dirty="0"/>
            </a:br>
            <a:r>
              <a:rPr lang="en-US" dirty="0"/>
              <a:t>	PhysiCell concept. </a:t>
            </a:r>
          </a:p>
          <a:p>
            <a:endParaRPr lang="en-US" dirty="0"/>
          </a:p>
          <a:p>
            <a:r>
              <a:rPr lang="en-US" dirty="0"/>
              <a:t>All PhysiCell-powered </a:t>
            </a:r>
            <a:r>
              <a:rPr lang="en-US" dirty="0" err="1"/>
              <a:t>nanoHUB</a:t>
            </a:r>
            <a:r>
              <a:rPr lang="en-US" dirty="0"/>
              <a:t> apps share common features. </a:t>
            </a:r>
          </a:p>
          <a:p>
            <a:endParaRPr lang="en-US" dirty="0"/>
          </a:p>
          <a:p>
            <a:r>
              <a:rPr lang="en-US" dirty="0"/>
              <a:t>This brief lesson will walk you through those features.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26113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E42816-D550-4734-9C40-2E41B3CF3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 versus Apps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91A27B-79CB-443A-A840-FDD7BD6639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After considerable debate, the </a:t>
            </a:r>
            <a:r>
              <a:rPr lang="en-US" dirty="0" err="1"/>
              <a:t>nanoHUB</a:t>
            </a:r>
            <a:r>
              <a:rPr lang="en-US" dirty="0"/>
              <a:t> community arrived at these definitions: </a:t>
            </a:r>
          </a:p>
          <a:p>
            <a:endParaRPr lang="en-US" sz="900" dirty="0"/>
          </a:p>
          <a:p>
            <a:pPr lvl="1"/>
            <a:r>
              <a:rPr lang="en-US" dirty="0"/>
              <a:t>A </a:t>
            </a:r>
            <a:r>
              <a:rPr lang="en-US" b="1" dirty="0"/>
              <a:t>tool </a:t>
            </a:r>
            <a:r>
              <a:rPr lang="en-US" dirty="0"/>
              <a:t>is an application with broader feature sets and less constrained use cases. A tool tends to require more extensive training to understand the full feature set. </a:t>
            </a:r>
          </a:p>
          <a:p>
            <a:pPr lvl="2"/>
            <a:r>
              <a:rPr lang="en-US" dirty="0"/>
              <a:t>Future PhysiCell-powered </a:t>
            </a:r>
            <a:r>
              <a:rPr lang="en-US" dirty="0" err="1"/>
              <a:t>nanoHUB</a:t>
            </a:r>
            <a:r>
              <a:rPr lang="en-US" dirty="0"/>
              <a:t> resources may be tools if they allow general-purpose modeling using PhysiCell as the engine. </a:t>
            </a:r>
          </a:p>
          <a:p>
            <a:pPr lvl="1"/>
            <a:endParaRPr lang="en-US" sz="900" dirty="0"/>
          </a:p>
          <a:p>
            <a:pPr lvl="1"/>
            <a:r>
              <a:rPr lang="en-US" dirty="0"/>
              <a:t>An </a:t>
            </a:r>
            <a:r>
              <a:rPr lang="en-US" b="1" dirty="0"/>
              <a:t>app </a:t>
            </a:r>
            <a:r>
              <a:rPr lang="en-US" dirty="0"/>
              <a:t>is purpose-driven model or constrained tool with relatively constrained and focused use cases. Users can generally learn an app in one or two unguided sessions.</a:t>
            </a:r>
          </a:p>
          <a:p>
            <a:pPr lvl="2"/>
            <a:r>
              <a:rPr lang="en-US" dirty="0"/>
              <a:t>Most PhysiCell-powered </a:t>
            </a:r>
            <a:r>
              <a:rPr lang="en-US" dirty="0" err="1"/>
              <a:t>nanoHUB</a:t>
            </a:r>
            <a:r>
              <a:rPr lang="en-US" dirty="0"/>
              <a:t> resources are apps. </a:t>
            </a:r>
            <a:endParaRPr lang="en-US" sz="800" dirty="0"/>
          </a:p>
          <a:p>
            <a:pPr lvl="1"/>
            <a:endParaRPr lang="en-US" dirty="0"/>
          </a:p>
          <a:p>
            <a:r>
              <a:rPr lang="en-US" dirty="0"/>
              <a:t>There may be blurred distinctions between tools and apps in some cases, such as PhysiCell apps that can simulate a broad variety of </a:t>
            </a:r>
            <a:r>
              <a:rPr lang="en-US" dirty="0" err="1"/>
              <a:t>nanotherapies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6560985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</a:t>
            </a:r>
            <a:r>
              <a:rPr lang="en-US" dirty="0" err="1"/>
              <a:t>nanoHUB</a:t>
            </a:r>
            <a:r>
              <a:rPr lang="en-US" dirty="0"/>
              <a:t> app: biorobots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This sample model explores how engineered cells could be used as a </a:t>
            </a:r>
            <a:r>
              <a:rPr lang="en-US" b="1" dirty="0"/>
              <a:t>multicellular cargo delivery system.</a:t>
            </a:r>
            <a:br>
              <a:rPr lang="en-US" b="1" dirty="0"/>
            </a:br>
            <a:r>
              <a:rPr lang="en-US" sz="900" dirty="0"/>
              <a:t> </a:t>
            </a:r>
          </a:p>
          <a:p>
            <a:pPr marL="0" indent="0" algn="ctr">
              <a:buNone/>
            </a:pPr>
            <a:r>
              <a:rPr lang="en-US" dirty="0">
                <a:hlinkClick r:id="rId2"/>
              </a:rPr>
              <a:t>https://nanohub.org/tools/pc4biorobots</a:t>
            </a:r>
            <a:r>
              <a:rPr lang="en-US" dirty="0"/>
              <a:t> </a:t>
            </a:r>
            <a:br>
              <a:rPr lang="en-US" dirty="0"/>
            </a:br>
            <a:endParaRPr lang="en-US" sz="900" dirty="0"/>
          </a:p>
          <a:p>
            <a:r>
              <a:rPr lang="en-US" b="1" dirty="0">
                <a:solidFill>
                  <a:srgbClr val="00B050"/>
                </a:solidFill>
              </a:rPr>
              <a:t>Director</a:t>
            </a:r>
            <a:r>
              <a:rPr lang="en-US" dirty="0"/>
              <a:t> </a:t>
            </a:r>
            <a:r>
              <a:rPr lang="en-US" b="1" dirty="0"/>
              <a:t>cells:</a:t>
            </a:r>
            <a:r>
              <a:rPr lang="en-US" dirty="0"/>
              <a:t>	Release a chemoattractant to guide delivery of cargo</a:t>
            </a:r>
          </a:p>
          <a:p>
            <a:r>
              <a:rPr lang="en-US" b="1" dirty="0">
                <a:solidFill>
                  <a:srgbClr val="0000FF"/>
                </a:solidFill>
              </a:rPr>
              <a:t>Cargo</a:t>
            </a:r>
            <a:r>
              <a:rPr lang="en-US" b="1" dirty="0"/>
              <a:t> cells:</a:t>
            </a:r>
            <a:r>
              <a:rPr lang="en-US" dirty="0"/>
              <a:t>	Release a chemoattractant to guide worker cells until 				they are attached. </a:t>
            </a:r>
            <a:endParaRPr lang="en-US" b="1" dirty="0"/>
          </a:p>
          <a:p>
            <a:r>
              <a:rPr lang="en-US" b="1" dirty="0">
                <a:solidFill>
                  <a:srgbClr val="FF0000"/>
                </a:solidFill>
              </a:rPr>
              <a:t>Worker</a:t>
            </a:r>
            <a:r>
              <a:rPr lang="en-US" b="1" dirty="0"/>
              <a:t> cells:</a:t>
            </a:r>
            <a:r>
              <a:rPr lang="en-US" dirty="0"/>
              <a:t> 	When unattached to cargo, use chemotaxis to seek</a:t>
            </a:r>
            <a:br>
              <a:rPr lang="en-US" dirty="0"/>
            </a:br>
            <a:r>
              <a:rPr lang="en-US" dirty="0"/>
              <a:t>			cargo cells and adhere to them.</a:t>
            </a:r>
            <a:br>
              <a:rPr lang="en-US" dirty="0"/>
            </a:br>
            <a:br>
              <a:rPr lang="en-US" sz="1000" dirty="0"/>
            </a:br>
            <a:r>
              <a:rPr lang="en-US" dirty="0"/>
              <a:t>			When attached to cargo, use chemotaxis to drag cargo</a:t>
            </a:r>
            <a:br>
              <a:rPr lang="en-US" dirty="0"/>
            </a:br>
            <a:r>
              <a:rPr lang="en-US" dirty="0"/>
              <a:t>			towards directors for delivery. </a:t>
            </a:r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C480FC7F-160C-4223-95B3-42D437EDA9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2478" y="107790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9531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Splash screen and launching the tool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Each PhysiCell-powered </a:t>
            </a:r>
            <a:r>
              <a:rPr lang="en-US" dirty="0" err="1"/>
              <a:t>nanoHUB</a:t>
            </a:r>
            <a:r>
              <a:rPr lang="en-US" dirty="0"/>
              <a:t> app has a splash page:</a:t>
            </a:r>
          </a:p>
          <a:p>
            <a:pPr marL="0" indent="0">
              <a:buNone/>
            </a:pPr>
            <a:endParaRPr lang="en-US" sz="1000" dirty="0"/>
          </a:p>
          <a:p>
            <a:pPr lvl="1"/>
            <a:r>
              <a:rPr lang="en-US" dirty="0"/>
              <a:t>Background information on the tool and model</a:t>
            </a:r>
          </a:p>
          <a:p>
            <a:pPr lvl="1"/>
            <a:r>
              <a:rPr lang="en-US" dirty="0"/>
              <a:t>Use metrics</a:t>
            </a:r>
          </a:p>
          <a:p>
            <a:pPr lvl="1"/>
            <a:r>
              <a:rPr lang="en-US" dirty="0"/>
              <a:t>Citation information</a:t>
            </a:r>
          </a:p>
          <a:p>
            <a:pPr lvl="1"/>
            <a:r>
              <a:rPr lang="en-US" dirty="0"/>
              <a:t>A </a:t>
            </a:r>
            <a:r>
              <a:rPr lang="en-US" dirty="0">
                <a:highlight>
                  <a:srgbClr val="61899E"/>
                </a:highlight>
              </a:rPr>
              <a:t> </a:t>
            </a:r>
            <a:r>
              <a:rPr lang="en-US" b="1" dirty="0">
                <a:solidFill>
                  <a:schemeClr val="bg1"/>
                </a:solidFill>
                <a:highlight>
                  <a:srgbClr val="61899E"/>
                </a:highlight>
              </a:rPr>
              <a:t>LAUNCH TOOL </a:t>
            </a:r>
            <a:r>
              <a:rPr lang="en-US" b="1" dirty="0"/>
              <a:t> </a:t>
            </a:r>
            <a:r>
              <a:rPr lang="en-US" dirty="0"/>
              <a:t>button. Click this! 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97D83C-94E2-4846-B473-82788E9FC9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0" y="1114425"/>
            <a:ext cx="5486400" cy="2914650"/>
          </a:xfrm>
          <a:prstGeom prst="rect">
            <a:avLst/>
          </a:prstGeom>
        </p:spPr>
      </p:pic>
      <p:sp>
        <p:nvSpPr>
          <p:cNvPr id="5" name="Flowchart: Alternate Process 4">
            <a:extLst>
              <a:ext uri="{FF2B5EF4-FFF2-40B4-BE49-F238E27FC236}">
                <a16:creationId xmlns:a16="http://schemas.microsoft.com/office/drawing/2014/main" id="{1400D25C-BCF2-4B05-86A7-D2BA84073280}"/>
              </a:ext>
            </a:extLst>
          </p:cNvPr>
          <p:cNvSpPr/>
          <p:nvPr/>
        </p:nvSpPr>
        <p:spPr>
          <a:xfrm>
            <a:off x="6100763" y="2226429"/>
            <a:ext cx="1178718" cy="379612"/>
          </a:xfrm>
          <a:prstGeom prst="flowChartAlternateProcess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36573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14F509-A06D-4DA1-A31D-AF87141DC01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The </a:t>
            </a:r>
            <a:r>
              <a:rPr lang="en-US" b="1" dirty="0"/>
              <a:t>about</a:t>
            </a:r>
            <a:r>
              <a:rPr lang="en-US" dirty="0"/>
              <a:t> tab gives </a:t>
            </a:r>
            <a:r>
              <a:rPr lang="en-US" i="1" dirty="0"/>
              <a:t>in-app </a:t>
            </a:r>
            <a:r>
              <a:rPr lang="en-US" dirty="0"/>
              <a:t>documentation about the mathematics of the model:</a:t>
            </a:r>
          </a:p>
          <a:p>
            <a:pPr lvl="1"/>
            <a:r>
              <a:rPr lang="en-US" dirty="0"/>
              <a:t>background</a:t>
            </a:r>
          </a:p>
          <a:p>
            <a:pPr lvl="1"/>
            <a:r>
              <a:rPr lang="en-US" dirty="0"/>
              <a:t>diffusing substrates</a:t>
            </a:r>
          </a:p>
          <a:p>
            <a:pPr lvl="1"/>
            <a:r>
              <a:rPr lang="en-US" dirty="0"/>
              <a:t>key cell types and behaviors</a:t>
            </a:r>
          </a:p>
          <a:p>
            <a:endParaRPr lang="en-US" dirty="0"/>
          </a:p>
          <a:p>
            <a:r>
              <a:rPr lang="en-US" dirty="0"/>
              <a:t>This tab also describes the main user parameters of the model.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37C726-6CB0-429F-AF12-99028C6FC6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0" y="1114425"/>
            <a:ext cx="5486400" cy="291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8742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Configuration basics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C549AD-6B00-453B-B67B-7B0268E2E55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The </a:t>
            </a:r>
            <a:r>
              <a:rPr lang="en-US" b="1" dirty="0"/>
              <a:t>config basics </a:t>
            </a:r>
            <a:r>
              <a:rPr lang="en-US" dirty="0"/>
              <a:t>tab lets you set up the simulation:</a:t>
            </a:r>
          </a:p>
          <a:p>
            <a:pPr lvl="1"/>
            <a:r>
              <a:rPr lang="en-US" dirty="0"/>
              <a:t>Set the domain size and spatial resolution</a:t>
            </a:r>
          </a:p>
          <a:p>
            <a:pPr lvl="2"/>
            <a:r>
              <a:rPr lang="en-US" dirty="0"/>
              <a:t>Might be disabled in some apps.</a:t>
            </a:r>
          </a:p>
          <a:p>
            <a:pPr lvl="1"/>
            <a:r>
              <a:rPr lang="en-US" dirty="0"/>
              <a:t>Set the final simulation time</a:t>
            </a:r>
          </a:p>
          <a:p>
            <a:pPr lvl="1"/>
            <a:r>
              <a:rPr lang="en-US" dirty="0"/>
              <a:t>Set the number of threads (capped at 4 on </a:t>
            </a:r>
            <a:r>
              <a:rPr lang="en-US" dirty="0" err="1"/>
              <a:t>nanoHUB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Specify how often to save cell plots</a:t>
            </a:r>
          </a:p>
          <a:p>
            <a:pPr lvl="1"/>
            <a:r>
              <a:rPr lang="en-US" dirty="0"/>
              <a:t>Specify how often to save diffusing substrate data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DBDECC-E661-4C04-A4E9-E75C350369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0" y="1114425"/>
            <a:ext cx="5486400" cy="291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5374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Microenvironment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C549AD-6B00-453B-B67B-7B0268E2E55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The </a:t>
            </a:r>
            <a:r>
              <a:rPr lang="en-US" b="1" dirty="0"/>
              <a:t>microenvironment</a:t>
            </a:r>
            <a:r>
              <a:rPr lang="en-US" dirty="0"/>
              <a:t> tab lets you set diffusion options: </a:t>
            </a:r>
          </a:p>
          <a:p>
            <a:pPr lvl="1"/>
            <a:r>
              <a:rPr lang="en-US" dirty="0"/>
              <a:t>For each substrate, set:</a:t>
            </a:r>
          </a:p>
          <a:p>
            <a:pPr lvl="2"/>
            <a:r>
              <a:rPr lang="en-US" dirty="0"/>
              <a:t>diffusion coefficient</a:t>
            </a:r>
          </a:p>
          <a:p>
            <a:pPr lvl="2"/>
            <a:r>
              <a:rPr lang="en-US" dirty="0"/>
              <a:t>decay rate </a:t>
            </a:r>
          </a:p>
          <a:p>
            <a:pPr lvl="2"/>
            <a:r>
              <a:rPr lang="en-US" dirty="0"/>
              <a:t>initial condition</a:t>
            </a:r>
          </a:p>
          <a:p>
            <a:pPr lvl="3"/>
            <a:r>
              <a:rPr lang="en-US" dirty="0"/>
              <a:t>applied uniformly throughout the domain</a:t>
            </a:r>
          </a:p>
          <a:p>
            <a:pPr lvl="2"/>
            <a:r>
              <a:rPr lang="en-US" dirty="0"/>
              <a:t>Dirichlet boundary condition</a:t>
            </a:r>
          </a:p>
          <a:p>
            <a:pPr lvl="3"/>
            <a:r>
              <a:rPr lang="en-US" dirty="0"/>
              <a:t>applied uniformly to the boundary </a:t>
            </a:r>
          </a:p>
          <a:p>
            <a:pPr lvl="3"/>
            <a:r>
              <a:rPr lang="en-US" dirty="0"/>
              <a:t>"uncheck" to disable this and revert to Neumann (zero flux) conditions</a:t>
            </a:r>
          </a:p>
          <a:p>
            <a:pPr lvl="1">
              <a:spcBef>
                <a:spcPts val="900"/>
              </a:spcBef>
            </a:pPr>
            <a:r>
              <a:rPr lang="en-US" dirty="0"/>
              <a:t>Enable or disable calculation of substrate gradients</a:t>
            </a:r>
          </a:p>
          <a:p>
            <a:pPr lvl="2"/>
            <a:r>
              <a:rPr lang="en-US" dirty="0"/>
              <a:t>needed for cell chemotaxis</a:t>
            </a:r>
          </a:p>
          <a:p>
            <a:pPr lvl="1">
              <a:spcBef>
                <a:spcPts val="900"/>
              </a:spcBef>
            </a:pPr>
            <a:r>
              <a:rPr lang="en-US" dirty="0"/>
              <a:t>Enable or disable full tracking of internalized substrates in each cell</a:t>
            </a:r>
          </a:p>
          <a:p>
            <a:pPr lvl="2"/>
            <a:r>
              <a:rPr lang="en-US" dirty="0"/>
              <a:t>needed for some models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B13A47-95DC-4B15-A1B5-E11C8EB1F3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0" y="1114425"/>
            <a:ext cx="5486400" cy="291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483293"/>
      </p:ext>
    </p:extLst>
  </p:cSld>
  <p:clrMapOvr>
    <a:masterClrMapping/>
  </p:clrMapOvr>
</p:sld>
</file>

<file path=ppt/theme/theme1.xml><?xml version="1.0" encoding="utf-8"?>
<a:theme xmlns:a="http://schemas.openxmlformats.org/drawingml/2006/main" name="Macklin Lab (IU v7)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0" rtlCol="0">
        <a:spAutoFit/>
      </a:bodyPr>
      <a:lstStyle>
        <a:defPPr>
          <a:defRPr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SICE-Template-16x9 [Read-Only]" id="{8DFE7534-76C6-4D8A-886B-D0A47B43722E}" vid="{F4743165-4698-42C4-B81C-F898B50F3DF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2085</TotalTime>
  <Words>1092</Words>
  <Application>Microsoft Office PowerPoint</Application>
  <PresentationFormat>On-screen Show (16:9)</PresentationFormat>
  <Paragraphs>129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Courier</vt:lpstr>
      <vt:lpstr>Wingdings</vt:lpstr>
      <vt:lpstr>Macklin Lab (IU v7)</vt:lpstr>
      <vt:lpstr>Lesson 2: How to use a PhysiCell nanoHUB app</vt:lpstr>
      <vt:lpstr>nanoHUB Account</vt:lpstr>
      <vt:lpstr>Goals</vt:lpstr>
      <vt:lpstr>Tools versus Apps</vt:lpstr>
      <vt:lpstr>Sample nanoHUB app: biorobots</vt:lpstr>
      <vt:lpstr>Splash screen and launching the tool</vt:lpstr>
      <vt:lpstr>About</vt:lpstr>
      <vt:lpstr>Configuration basics</vt:lpstr>
      <vt:lpstr>Microenvironment</vt:lpstr>
      <vt:lpstr>User parameters</vt:lpstr>
      <vt:lpstr>Running</vt:lpstr>
      <vt:lpstr>Simulation output</vt:lpstr>
      <vt:lpstr>Downloading simulation plots and data</vt:lpstr>
      <vt:lpstr>PowerPoint Presentation</vt:lpstr>
      <vt:lpstr>Next steps</vt:lpstr>
      <vt:lpstr>Credits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Paul Macklin</cp:lastModifiedBy>
  <cp:revision>294</cp:revision>
  <cp:lastPrinted>2016-10-13T20:36:44Z</cp:lastPrinted>
  <dcterms:created xsi:type="dcterms:W3CDTF">2017-08-25T15:45:43Z</dcterms:created>
  <dcterms:modified xsi:type="dcterms:W3CDTF">2019-11-25T02:44:53Z</dcterms:modified>
</cp:coreProperties>
</file>